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sldIdLst>
    <p:sldId id="256" r:id="rId2"/>
    <p:sldId id="258" r:id="rId3"/>
    <p:sldId id="260" r:id="rId4"/>
    <p:sldId id="259" r:id="rId5"/>
    <p:sldId id="257" r:id="rId6"/>
    <p:sldId id="261" r:id="rId7"/>
    <p:sldId id="265" r:id="rId8"/>
    <p:sldId id="266" r:id="rId9"/>
    <p:sldId id="264" r:id="rId10"/>
    <p:sldId id="262" r:id="rId11"/>
    <p:sldId id="263" r:id="rId12"/>
    <p:sldId id="269" r:id="rId13"/>
    <p:sldId id="27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8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45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BAD6EE2-C343-4B63-93D3-10BB6124E6B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B60BDBA-0A55-405F-B188-3B5C2F8BF770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349745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mparison_of_size_of_gibbon,_human,_chimpanzee_(Pan_troglodytes)_western_gorilla_(Gorilla_gorilla)_(standing),_and_orangutan_(Pongo_abelii).sv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hyperlink" Target="http://www.djur.cob.lu.se/Svar/Evolution.html" TargetMode="Externa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mpanzee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Bifaz_micoquiense.jpg" TargetMode="External"/><Relationship Id="rId3" Type="http://schemas.openxmlformats.org/officeDocument/2006/relationships/image" Target="../media/image50.jpg"/><Relationship Id="rId7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ilcrete" TargetMode="External"/><Relationship Id="rId5" Type="http://schemas.openxmlformats.org/officeDocument/2006/relationships/image" Target="../media/image51.JPG"/><Relationship Id="rId4" Type="http://schemas.openxmlformats.org/officeDocument/2006/relationships/hyperlink" Target="https://lacienciaysusdemonios.com/2019/08/05/la-larga-marcha-de-los-hominido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e-sfera.hr/dodatni-digitalni-sadrzaji/98c559d5-7126-4f04-a847-f28f5a5dea90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Comparison_of_Neanderthal_and_Homo_sapiens_(version_1).png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biology.stackexchange.com/questions/5138/fossils-of-intermediate-stages" TargetMode="External"/><Relationship Id="rId13" Type="http://schemas.openxmlformats.org/officeDocument/2006/relationships/image" Target="../media/image13.jpg"/><Relationship Id="rId3" Type="http://schemas.openxmlformats.org/officeDocument/2006/relationships/hyperlink" Target="https://www.e-sfera.hr/dodatni-digitalni-sadrzaji/98c559d5-7126-4f04-a847-f28f5a5dea90/" TargetMode="External"/><Relationship Id="rId7" Type="http://schemas.openxmlformats.org/officeDocument/2006/relationships/image" Target="../media/image10.jpg"/><Relationship Id="rId12" Type="http://schemas.openxmlformats.org/officeDocument/2006/relationships/hyperlink" Target="http://www.flickr.com/photos/historiska/6880022401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liopithecoidea" TargetMode="External"/><Relationship Id="rId11" Type="http://schemas.openxmlformats.org/officeDocument/2006/relationships/image" Target="../media/image12.jpg"/><Relationship Id="rId5" Type="http://schemas.openxmlformats.org/officeDocument/2006/relationships/image" Target="../media/image9.jpg"/><Relationship Id="rId10" Type="http://schemas.openxmlformats.org/officeDocument/2006/relationships/hyperlink" Target="https://www.flickr.com/photos/timevanson/7283200914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1.jpg"/><Relationship Id="rId14" Type="http://schemas.openxmlformats.org/officeDocument/2006/relationships/hyperlink" Target="https://www.flickr.com/photos/47445767@N05/15465230585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s.wikipedia.org/wiki/Charles_Darwin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Nucleic_acid_double_helix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mgarciad.blogspot.com/2019/01/gure-arbasoen-bila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originalblackwoman.wordpress.com/2015/05/11/complexions-by-mark-twain-white-male-author-of-the-adventures-of-tom-sawyer-and-the-adventures-of-huckleberry-finn/" TargetMode="External"/><Relationship Id="rId7" Type="http://schemas.openxmlformats.org/officeDocument/2006/relationships/hyperlink" Target="http://biology.stackexchange.com/questions/35713/what-is-happening-when-we-get-a-tan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hyperlink" Target="https://www.getrealphilippines.com/2019/04/whats-the-difference-between-a-person-who-wants-to-change-sex-and-a-person-who-wants-to-change-skin-colour/" TargetMode="External"/><Relationship Id="rId4" Type="http://schemas.openxmlformats.org/officeDocument/2006/relationships/image" Target="../media/image20.jpg"/><Relationship Id="rId9" Type="http://schemas.openxmlformats.org/officeDocument/2006/relationships/hyperlink" Target="http://www.freeismylife.com/2013/04/beauty-free-samples-at-imancometics-bb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Early_human_migrations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jpg"/><Relationship Id="rId7" Type="http://schemas.openxmlformats.org/officeDocument/2006/relationships/hyperlink" Target="https://en.wikipedia.org/wiki/Pe%C8%99tera_cu_Oase" TargetMode="External"/><Relationship Id="rId12" Type="http://schemas.openxmlformats.org/officeDocument/2006/relationships/image" Target="../media/image3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hyperlink" Target="https://commons.wikimedia.org/wiki/File:Comparison_of_Neanderthal_and_Homo_sapiens_(version_1).png" TargetMode="External"/><Relationship Id="rId5" Type="http://schemas.openxmlformats.org/officeDocument/2006/relationships/hyperlink" Target="http://www.flickr.com/photos/afagen/7423719016/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0.jpg"/><Relationship Id="rId9" Type="http://schemas.openxmlformats.org/officeDocument/2006/relationships/hyperlink" Target="https://commons.wikimedia.org/wiki/File:Krapina-Neanderthal-3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98c559d5-7126-4f04-a847-f28f5a5dea90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thailandtref.com/is-er-vooruitgang-in-de-kunst/" TargetMode="External"/><Relationship Id="rId13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39.jpg"/><Relationship Id="rId12" Type="http://schemas.openxmlformats.org/officeDocument/2006/relationships/hyperlink" Target="http://www.thesubversivearchaeologist.com/2012/11/stay-at-home-modern-humans-stranded-in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ehistorialdia.blogspot.com/2011/02/el-papel-de-los-neandertales-en-las.html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38.jpg"/><Relationship Id="rId10" Type="http://schemas.openxmlformats.org/officeDocument/2006/relationships/hyperlink" Target="http://brewminate.com/the-prehistory-of-the-world-to-8000-bce/" TargetMode="External"/><Relationship Id="rId4" Type="http://schemas.openxmlformats.org/officeDocument/2006/relationships/hyperlink" Target="http://scent.ndsl.kr/site/main/archive/article/%EC%96%B8%EC%A0%9C%EB%B6%80%ED%84%B0-%ED%99%94%EC%9E%A5%EC%9D%84-%ED%96%88%EC%9D%84%EA%B9%8C" TargetMode="External"/><Relationship Id="rId9" Type="http://schemas.openxmlformats.org/officeDocument/2006/relationships/image" Target="../media/image40.jpg"/><Relationship Id="rId14" Type="http://schemas.openxmlformats.org/officeDocument/2006/relationships/hyperlink" Target="https://www.vitantica.net/2017/09/05/introduzione-a-pietra-osso-e-leg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AF6942-92FE-45AD-9901-A0A6CBE26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4824" y="5082150"/>
            <a:ext cx="6915074" cy="1091953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EVOLUCIJA LJUDSKE VRSTE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3DE256-FCE3-4347-8493-70D09450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141287"/>
            <a:ext cx="4196080" cy="3120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4DF2273-C163-4A53-BB77-259E39EAD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1868337"/>
            <a:ext cx="3850640" cy="253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95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F92414-265F-4019-A0BD-C8FFFA35863C}"/>
              </a:ext>
            </a:extLst>
          </p:cNvPr>
          <p:cNvSpPr txBox="1">
            <a:spLocks/>
          </p:cNvSpPr>
          <p:nvPr/>
        </p:nvSpPr>
        <p:spPr bwMode="gray">
          <a:xfrm>
            <a:off x="514905" y="284085"/>
            <a:ext cx="8407154" cy="8452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Usporedimo li naše pradavne pretke od kojih su se razvili čovjekoliki majmuni s čovjekom, uočavamo da su se promjene dogodile razvojem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DVONOŽNOG KRETANJA</a:t>
            </a:r>
            <a:r>
              <a:rPr lang="hr-HR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864D88F4-E5FC-44B0-AD5D-1BBC75DF90F4}"/>
              </a:ext>
            </a:extLst>
          </p:cNvPr>
          <p:cNvSpPr/>
          <p:nvPr/>
        </p:nvSpPr>
        <p:spPr>
          <a:xfrm rot="16200000">
            <a:off x="3524438" y="1744461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A2E92F1A-C8F9-4407-B2BC-D03E9A20FBFA}"/>
              </a:ext>
            </a:extLst>
          </p:cNvPr>
          <p:cNvSpPr txBox="1">
            <a:spLocks/>
          </p:cNvSpPr>
          <p:nvPr/>
        </p:nvSpPr>
        <p:spPr bwMode="gray">
          <a:xfrm>
            <a:off x="940293" y="1735589"/>
            <a:ext cx="2246791" cy="50158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USPRAVAN HOD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D99B6D59-09DE-4FCB-8A79-BDC922603141}"/>
              </a:ext>
            </a:extLst>
          </p:cNvPr>
          <p:cNvSpPr txBox="1">
            <a:spLocks/>
          </p:cNvSpPr>
          <p:nvPr/>
        </p:nvSpPr>
        <p:spPr bwMode="gray">
          <a:xfrm>
            <a:off x="4119979" y="1778846"/>
            <a:ext cx="2246792" cy="67139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BOLJI PREGLED OKOLIŠA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88FD1FE2-877D-4710-979D-20EC02DB65A2}"/>
              </a:ext>
            </a:extLst>
          </p:cNvPr>
          <p:cNvSpPr/>
          <p:nvPr/>
        </p:nvSpPr>
        <p:spPr>
          <a:xfrm rot="16200000">
            <a:off x="6753691" y="1744460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9CB39E3C-CC6F-44BE-89C3-79A422B46554}"/>
              </a:ext>
            </a:extLst>
          </p:cNvPr>
          <p:cNvSpPr txBox="1">
            <a:spLocks/>
          </p:cNvSpPr>
          <p:nvPr/>
        </p:nvSpPr>
        <p:spPr bwMode="gray">
          <a:xfrm>
            <a:off x="7468340" y="1735590"/>
            <a:ext cx="2246792" cy="123843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RAZVOJ PREDNJIH UDOVA U RUKE - odvajanje palca od ostalih prstiju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3D9FD0EC-0F25-4890-9196-5EEAEDC51FB5}"/>
              </a:ext>
            </a:extLst>
          </p:cNvPr>
          <p:cNvSpPr txBox="1">
            <a:spLocks/>
          </p:cNvSpPr>
          <p:nvPr/>
        </p:nvSpPr>
        <p:spPr bwMode="gray">
          <a:xfrm>
            <a:off x="7468340" y="3861963"/>
            <a:ext cx="2246792" cy="9231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FLEKSIBILNOST RUKU - </a:t>
            </a:r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IZVOĐENJE SLOŽENIH RADNJI</a:t>
            </a:r>
            <a:endParaRPr lang="hr-HR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CD407224-80D9-4C1B-9CB8-3FB27000379A}"/>
              </a:ext>
            </a:extLst>
          </p:cNvPr>
          <p:cNvSpPr/>
          <p:nvPr/>
        </p:nvSpPr>
        <p:spPr>
          <a:xfrm>
            <a:off x="8487425" y="3178207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4E8C1A0E-112A-4234-A573-DB74FBECEB6A}"/>
              </a:ext>
            </a:extLst>
          </p:cNvPr>
          <p:cNvSpPr/>
          <p:nvPr/>
        </p:nvSpPr>
        <p:spPr>
          <a:xfrm>
            <a:off x="1959377" y="2382442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D5B2277-E610-43BD-B41E-BBE31677BD6F}"/>
              </a:ext>
            </a:extLst>
          </p:cNvPr>
          <p:cNvSpPr txBox="1">
            <a:spLocks/>
          </p:cNvSpPr>
          <p:nvPr/>
        </p:nvSpPr>
        <p:spPr bwMode="gray">
          <a:xfrm>
            <a:off x="940292" y="3029295"/>
            <a:ext cx="2246792" cy="135627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PROMJENA OBLIKA KRALJEŽNICE - iz luka u dvostruko slovo „S”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9A99EACA-5236-456D-A32B-61EF2C36F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93367" y="4172692"/>
            <a:ext cx="5616515" cy="264979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90DC1BA-E4BE-4983-869A-78E0ECF23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86950" y="2296185"/>
            <a:ext cx="2138288" cy="1581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DCDDBD4-834D-499E-8B84-E955816D4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185" y="2656810"/>
            <a:ext cx="1544379" cy="1544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8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A0F835C-01C0-4982-8AD0-531DD7825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4039" y="3526659"/>
            <a:ext cx="2559935" cy="1559233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234F9D78-DDD3-4EF2-9071-1759321371B8}"/>
              </a:ext>
            </a:extLst>
          </p:cNvPr>
          <p:cNvSpPr txBox="1">
            <a:spLocks/>
          </p:cNvSpPr>
          <p:nvPr/>
        </p:nvSpPr>
        <p:spPr bwMode="gray">
          <a:xfrm>
            <a:off x="1136365" y="284084"/>
            <a:ext cx="6480699" cy="104756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Važan dio evolucije ljudske vrste je 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postupno povećanje volumena lubanje 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razvoj sve većeg mozga 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odnosu na veličinu tijela.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717A0E8D-D216-4E7B-91FF-01C365E3E458}"/>
              </a:ext>
            </a:extLst>
          </p:cNvPr>
          <p:cNvSpPr/>
          <p:nvPr/>
        </p:nvSpPr>
        <p:spPr>
          <a:xfrm>
            <a:off x="2809436" y="1467033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D9FD9B25-3437-430F-82D0-7AA493533D86}"/>
              </a:ext>
            </a:extLst>
          </p:cNvPr>
          <p:cNvSpPr txBox="1">
            <a:spLocks/>
          </p:cNvSpPr>
          <p:nvPr/>
        </p:nvSpPr>
        <p:spPr bwMode="gray">
          <a:xfrm>
            <a:off x="1819206" y="2141736"/>
            <a:ext cx="2246792" cy="118960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MIJENJA SE OBLIK LUBANJE I SMANJUJU KOSTI LICA TE JAKI LUKOVI IZNAD OČIJU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3F4BFBB-C40B-4512-8218-1D4BF6BB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974" y="1968619"/>
            <a:ext cx="2440678" cy="206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1C1DEF69-5AED-45DC-B705-C7CD78835EE5}"/>
              </a:ext>
            </a:extLst>
          </p:cNvPr>
          <p:cNvSpPr txBox="1">
            <a:spLocks/>
          </p:cNvSpPr>
          <p:nvPr/>
        </p:nvSpPr>
        <p:spPr bwMode="gray">
          <a:xfrm>
            <a:off x="8842923" y="634755"/>
            <a:ext cx="2246792" cy="69689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ČOVJEK - od skupljača plodova i lovca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8E6613A1-0EF8-494E-A7F9-B91AE31739F1}"/>
              </a:ext>
            </a:extLst>
          </p:cNvPr>
          <p:cNvSpPr/>
          <p:nvPr/>
        </p:nvSpPr>
        <p:spPr>
          <a:xfrm>
            <a:off x="9862008" y="1469256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1745BE16-47A1-4F45-8999-DF7ED4AB8E50}"/>
              </a:ext>
            </a:extLst>
          </p:cNvPr>
          <p:cNvSpPr txBox="1">
            <a:spLocks/>
          </p:cNvSpPr>
          <p:nvPr/>
        </p:nvSpPr>
        <p:spPr bwMode="gray">
          <a:xfrm>
            <a:off x="8947233" y="2108449"/>
            <a:ext cx="2246792" cy="9225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počinje uzgajati biljke i pripitomljavati životinje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6C37FC6C-255D-451C-96D5-F4F6A9C92826}"/>
              </a:ext>
            </a:extLst>
          </p:cNvPr>
          <p:cNvSpPr txBox="1">
            <a:spLocks/>
          </p:cNvSpPr>
          <p:nvPr/>
        </p:nvSpPr>
        <p:spPr bwMode="gray">
          <a:xfrm>
            <a:off x="8947233" y="3827020"/>
            <a:ext cx="2246792" cy="6406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promjena načina prehrane</a:t>
            </a:r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5E1512E2-D32A-4031-9CF4-CC2304C9A8AE}"/>
              </a:ext>
            </a:extLst>
          </p:cNvPr>
          <p:cNvSpPr/>
          <p:nvPr/>
        </p:nvSpPr>
        <p:spPr>
          <a:xfrm>
            <a:off x="9925258" y="3142327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id="{3E94E49E-4425-4E16-9863-9460D170B03D}"/>
              </a:ext>
            </a:extLst>
          </p:cNvPr>
          <p:cNvSpPr/>
          <p:nvPr/>
        </p:nvSpPr>
        <p:spPr>
          <a:xfrm>
            <a:off x="9966318" y="4584306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297F4C8E-23B8-40DE-9B47-977A4A4CD68C}"/>
              </a:ext>
            </a:extLst>
          </p:cNvPr>
          <p:cNvSpPr txBox="1">
            <a:spLocks/>
          </p:cNvSpPr>
          <p:nvPr/>
        </p:nvSpPr>
        <p:spPr bwMode="gray">
          <a:xfrm>
            <a:off x="9010483" y="5263757"/>
            <a:ext cx="2246792" cy="6406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promjena u zubalu - smanjenje očnjaka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E307C418-54FE-41CE-8B62-467E6274C3F3}"/>
              </a:ext>
            </a:extLst>
          </p:cNvPr>
          <p:cNvSpPr txBox="1">
            <a:spLocks/>
          </p:cNvSpPr>
          <p:nvPr/>
        </p:nvSpPr>
        <p:spPr bwMode="gray">
          <a:xfrm>
            <a:off x="5934313" y="5319239"/>
            <a:ext cx="2246792" cy="6406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upotreba vatre u pripremi hrane</a:t>
            </a:r>
          </a:p>
        </p:txBody>
      </p:sp>
      <p:sp>
        <p:nvSpPr>
          <p:cNvPr id="16" name="Strelica: prema dolje 15">
            <a:extLst>
              <a:ext uri="{FF2B5EF4-FFF2-40B4-BE49-F238E27FC236}">
                <a16:creationId xmlns:a16="http://schemas.microsoft.com/office/drawing/2014/main" id="{B0D44260-173E-416E-9F1D-0395AAA39351}"/>
              </a:ext>
            </a:extLst>
          </p:cNvPr>
          <p:cNvSpPr/>
          <p:nvPr/>
        </p:nvSpPr>
        <p:spPr>
          <a:xfrm rot="5400000">
            <a:off x="5415313" y="5388795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trelica: prema dolje 16">
            <a:extLst>
              <a:ext uri="{FF2B5EF4-FFF2-40B4-BE49-F238E27FC236}">
                <a16:creationId xmlns:a16="http://schemas.microsoft.com/office/drawing/2014/main" id="{26931F8D-AF23-49E2-BB06-DF4CCB730A6C}"/>
              </a:ext>
            </a:extLst>
          </p:cNvPr>
          <p:cNvSpPr/>
          <p:nvPr/>
        </p:nvSpPr>
        <p:spPr>
          <a:xfrm rot="5400000">
            <a:off x="8512881" y="5362342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id="{9764F289-36D2-42AE-830F-98576F1C48AC}"/>
              </a:ext>
            </a:extLst>
          </p:cNvPr>
          <p:cNvSpPr txBox="1">
            <a:spLocks/>
          </p:cNvSpPr>
          <p:nvPr/>
        </p:nvSpPr>
        <p:spPr bwMode="gray">
          <a:xfrm>
            <a:off x="2881019" y="5355923"/>
            <a:ext cx="2246792" cy="6406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veća kvaliteta hrane i olakšana probava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E6FE0C4A-DF5A-4721-8B69-973E9EBBFBA7}"/>
              </a:ext>
            </a:extLst>
          </p:cNvPr>
          <p:cNvSpPr txBox="1">
            <a:spLocks/>
          </p:cNvSpPr>
          <p:nvPr/>
        </p:nvSpPr>
        <p:spPr bwMode="gray">
          <a:xfrm>
            <a:off x="309590" y="5470288"/>
            <a:ext cx="1742051" cy="42144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RAZVOJ MOZGA</a:t>
            </a:r>
          </a:p>
        </p:txBody>
      </p:sp>
      <p:sp>
        <p:nvSpPr>
          <p:cNvPr id="21" name="Strelica: prema dolje 20">
            <a:extLst>
              <a:ext uri="{FF2B5EF4-FFF2-40B4-BE49-F238E27FC236}">
                <a16:creationId xmlns:a16="http://schemas.microsoft.com/office/drawing/2014/main" id="{EBBDE55B-5946-49A2-A27F-131E226432C8}"/>
              </a:ext>
            </a:extLst>
          </p:cNvPr>
          <p:cNvSpPr/>
          <p:nvPr/>
        </p:nvSpPr>
        <p:spPr>
          <a:xfrm rot="5400000">
            <a:off x="2389500" y="5416903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D53134E3-E238-4A8F-A8A3-8078460BD103}"/>
              </a:ext>
            </a:extLst>
          </p:cNvPr>
          <p:cNvSpPr/>
          <p:nvPr/>
        </p:nvSpPr>
        <p:spPr>
          <a:xfrm rot="10800000">
            <a:off x="1032695" y="4850211"/>
            <a:ext cx="208621" cy="50158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id="{19A2E350-5349-4845-87D9-47513C233657}"/>
              </a:ext>
            </a:extLst>
          </p:cNvPr>
          <p:cNvSpPr txBox="1">
            <a:spLocks/>
          </p:cNvSpPr>
          <p:nvPr/>
        </p:nvSpPr>
        <p:spPr bwMode="gray">
          <a:xfrm>
            <a:off x="309590" y="3827021"/>
            <a:ext cx="1742051" cy="88784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GOVOR - komunikacija unutar zajednice</a:t>
            </a:r>
          </a:p>
        </p:txBody>
      </p:sp>
    </p:spTree>
    <p:extLst>
      <p:ext uri="{BB962C8B-B14F-4D97-AF65-F5344CB8AC3E}">
        <p14:creationId xmlns:p14="http://schemas.microsoft.com/office/powerpoint/2010/main" val="15788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6726FF-6231-4DB1-AE6F-B857E31F1F81}"/>
              </a:ext>
            </a:extLst>
          </p:cNvPr>
          <p:cNvSpPr txBox="1">
            <a:spLocks/>
          </p:cNvSpPr>
          <p:nvPr/>
        </p:nvSpPr>
        <p:spPr bwMode="gray">
          <a:xfrm>
            <a:off x="1106258" y="4724400"/>
            <a:ext cx="3697334" cy="7467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Usporedba kostura čimpanze i čovjeka</a:t>
            </a:r>
            <a:endParaRPr lang="hr-H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67075D1C-BBE9-41E4-AC6B-1B22DE6B9928}"/>
              </a:ext>
            </a:extLst>
          </p:cNvPr>
          <p:cNvSpPr txBox="1">
            <a:spLocks/>
          </p:cNvSpPr>
          <p:nvPr/>
        </p:nvSpPr>
        <p:spPr bwMode="gray">
          <a:xfrm>
            <a:off x="7388407" y="4848861"/>
            <a:ext cx="3697334" cy="497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Usporedba ruku čimpanze i čovjeka</a:t>
            </a:r>
            <a:endParaRPr lang="hr-H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B3D8B9B-6832-49C2-9DC9-22773470D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342" y="1798565"/>
            <a:ext cx="3841399" cy="2302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3166C8C-BC6A-4CD8-9A51-BD687F1B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99" y="692458"/>
            <a:ext cx="4026460" cy="3889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65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6726FF-6231-4DB1-AE6F-B857E31F1F81}"/>
              </a:ext>
            </a:extLst>
          </p:cNvPr>
          <p:cNvSpPr txBox="1">
            <a:spLocks/>
          </p:cNvSpPr>
          <p:nvPr/>
        </p:nvSpPr>
        <p:spPr bwMode="gray">
          <a:xfrm>
            <a:off x="875849" y="2210540"/>
            <a:ext cx="3697334" cy="17264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SPRETAN ČOVJEK (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Homo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habilis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čovjekov predak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izrađivao i rabio kameno oruđe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veći od današnjeg čovjeka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sličio današnjem čovjeku po volumenu mozga i načinu hoda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91CC63-D045-4DB2-BA07-E68AF6942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83" y="294640"/>
            <a:ext cx="6428907" cy="216975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BFF1E3E-A7B0-4B76-8EC2-F8AD0B119BC3}"/>
              </a:ext>
            </a:extLst>
          </p:cNvPr>
          <p:cNvSpPr txBox="1"/>
          <p:nvPr/>
        </p:nvSpPr>
        <p:spPr>
          <a:xfrm>
            <a:off x="6970859" y="2610232"/>
            <a:ext cx="289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Prikaz tijeka evolucije čovjeka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A0302A4-E353-49BA-8E56-6F88D5CCD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76" t="34370" r="81837" b="33991"/>
          <a:stretch/>
        </p:blipFill>
        <p:spPr>
          <a:xfrm>
            <a:off x="5239990" y="3537034"/>
            <a:ext cx="1534160" cy="21697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83EFBDD-1CB9-4343-AE22-87B0E39492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45" t="243" b="-1"/>
          <a:stretch/>
        </p:blipFill>
        <p:spPr>
          <a:xfrm rot="1305021">
            <a:off x="2564817" y="353700"/>
            <a:ext cx="1635047" cy="15583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258EA43-D3D1-4F33-A68D-2F7A50078B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7468782">
            <a:off x="2240509" y="4430963"/>
            <a:ext cx="1727441" cy="18556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1DA13908-B357-4CB5-84B0-B821D049A892}"/>
              </a:ext>
            </a:extLst>
          </p:cNvPr>
          <p:cNvSpPr txBox="1"/>
          <p:nvPr/>
        </p:nvSpPr>
        <p:spPr>
          <a:xfrm>
            <a:off x="8417920" y="4365079"/>
            <a:ext cx="319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r-HR" sz="2000" i="1" dirty="0"/>
              <a:t>Postoji li primjer uporabe oruđa u životinjskom svijetu?</a:t>
            </a:r>
          </a:p>
        </p:txBody>
      </p:sp>
    </p:spTree>
    <p:extLst>
      <p:ext uri="{BB962C8B-B14F-4D97-AF65-F5344CB8AC3E}">
        <p14:creationId xmlns:p14="http://schemas.microsoft.com/office/powerpoint/2010/main" val="14847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/>
            <a:extLst>
              <a:ext uri="{FF2B5EF4-FFF2-40B4-BE49-F238E27FC236}">
                <a16:creationId xmlns:a16="http://schemas.microsoft.com/office/drawing/2014/main" id="{1B1838AB-EC46-4650-B872-8AAABC3CE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473" y="2708889"/>
            <a:ext cx="728388" cy="720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FAC19C16-E700-4BAA-BAD6-57D8367CC875}"/>
              </a:ext>
            </a:extLst>
          </p:cNvPr>
          <p:cNvSpPr txBox="1"/>
          <p:nvPr/>
        </p:nvSpPr>
        <p:spPr>
          <a:xfrm>
            <a:off x="3335106" y="3710036"/>
            <a:ext cx="235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PROVJERI ZNANJE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464D023-2C36-4075-91A8-6AB32F9D9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0000" t="-1424"/>
          <a:stretch/>
        </p:blipFill>
        <p:spPr>
          <a:xfrm>
            <a:off x="6339840" y="1056555"/>
            <a:ext cx="2353121" cy="42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56981EE4-9AC3-4AEB-B5CD-18EF0E698A3D}"/>
              </a:ext>
            </a:extLst>
          </p:cNvPr>
          <p:cNvSpPr/>
          <p:nvPr/>
        </p:nvSpPr>
        <p:spPr>
          <a:xfrm>
            <a:off x="1862100" y="2656586"/>
            <a:ext cx="114781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96. str.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7D7DB7-8F1C-4EE9-92EC-79E5E38A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310" y="634479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6B467BB-49C5-46B1-A118-AD0A029C22C9}"/>
              </a:ext>
            </a:extLst>
          </p:cNvPr>
          <p:cNvSpPr txBox="1"/>
          <p:nvPr/>
        </p:nvSpPr>
        <p:spPr>
          <a:xfrm>
            <a:off x="548517" y="840704"/>
            <a:ext cx="37749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	</a:t>
            </a:r>
            <a:r>
              <a:rPr lang="hr-HR" sz="1600" b="1" u="sng" dirty="0"/>
              <a:t>ISTRAŽI</a:t>
            </a:r>
          </a:p>
          <a:p>
            <a:pPr algn="just"/>
            <a:endParaRPr lang="hr-HR" sz="1600" i="1" dirty="0"/>
          </a:p>
          <a:p>
            <a:pPr algn="ctr"/>
            <a:r>
              <a:rPr lang="hr-HR" sz="1600" b="1" i="1" dirty="0"/>
              <a:t>Prouči fosile ljudskih predaka</a:t>
            </a:r>
            <a:r>
              <a:rPr lang="hr-HR" sz="1600" i="1" dirty="0"/>
              <a:t>.</a:t>
            </a:r>
          </a:p>
          <a:p>
            <a:pPr algn="ctr"/>
            <a:r>
              <a:rPr lang="hr-HR" sz="1600" i="1" dirty="0"/>
              <a:t>Imaš li prigodu, posjeti Muzej krapinskog neandertalca. Ondje ćeš vidjeti zbirku fosila i dokaze o čovjekovoj evoluciji. Muzej možeš posjetiti i virtualno.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D03958-CCF4-4079-9115-F5CF2F56C825}"/>
              </a:ext>
            </a:extLst>
          </p:cNvPr>
          <p:cNvSpPr txBox="1"/>
          <p:nvPr/>
        </p:nvSpPr>
        <p:spPr>
          <a:xfrm>
            <a:off x="24734" y="5536686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VIZUALNO +</a:t>
            </a:r>
          </a:p>
        </p:txBody>
      </p:sp>
      <p:pic>
        <p:nvPicPr>
          <p:cNvPr id="7" name="Picture 2">
            <a:hlinkClick r:id="rId3"/>
            <a:extLst>
              <a:ext uri="{FF2B5EF4-FFF2-40B4-BE49-F238E27FC236}">
                <a16:creationId xmlns:a16="http://schemas.microsoft.com/office/drawing/2014/main" id="{44B5A1E7-1B88-418A-AB77-36039601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r="5597" b="5361"/>
          <a:stretch>
            <a:fillRect/>
          </a:stretch>
        </p:blipFill>
        <p:spPr bwMode="auto">
          <a:xfrm>
            <a:off x="434822" y="4790121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219FA43C-CCE3-4EF5-A43C-AB578F52E405}"/>
              </a:ext>
            </a:extLst>
          </p:cNvPr>
          <p:cNvSpPr txBox="1">
            <a:spLocks/>
          </p:cNvSpPr>
          <p:nvPr/>
        </p:nvSpPr>
        <p:spPr bwMode="gray">
          <a:xfrm>
            <a:off x="6613864" y="949978"/>
            <a:ext cx="4310601" cy="1203758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PALEONTOLOGIJA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znanost o životu u 	prošlosti Zemlje (geološka prošlost). </a:t>
            </a:r>
            <a:r>
              <a:rPr lang="hr-HR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Grčki </a:t>
            </a:r>
            <a:r>
              <a:rPr lang="hr-HR" sz="18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palaios</a:t>
            </a:r>
            <a:r>
              <a:rPr lang="hr-HR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- star i </a:t>
            </a:r>
            <a:r>
              <a:rPr lang="hr-HR" sz="18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logos</a:t>
            </a:r>
            <a:r>
              <a:rPr lang="hr-HR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- znanost.</a:t>
            </a:r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9FFE04F-C802-449E-B434-DC6DEDEE3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45556" y="815830"/>
            <a:ext cx="1309736" cy="1541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C942CCD-EBDE-468B-BBDF-A44B3A6ED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12135" y="2854643"/>
            <a:ext cx="5125103" cy="2416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841551F-E998-4C5B-955D-72F7AB9A6F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470385" y="4483223"/>
            <a:ext cx="2412891" cy="222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97E63C0-D412-4999-9721-FE5C51BA2C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r="577" b="16010"/>
          <a:stretch/>
        </p:blipFill>
        <p:spPr>
          <a:xfrm flipV="1">
            <a:off x="2242870" y="5443309"/>
            <a:ext cx="2853672" cy="1273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2793C89D-4146-4039-B5E4-2BBB07AAA0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723165" y="3436403"/>
            <a:ext cx="1442351" cy="1699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74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801F47-2F66-4681-8BC0-5C6F2BD32751}"/>
              </a:ext>
            </a:extLst>
          </p:cNvPr>
          <p:cNvSpPr txBox="1">
            <a:spLocks/>
          </p:cNvSpPr>
          <p:nvPr/>
        </p:nvSpPr>
        <p:spPr bwMode="gray">
          <a:xfrm>
            <a:off x="4100346" y="2301439"/>
            <a:ext cx="7741328" cy="1954974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Charles Darwin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prvi je iznio teoriju o </a:t>
            </a:r>
            <a:r>
              <a:rPr lang="hr-HR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razvoju čovjeka biološkom evolucijom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 davnog pretka koji se razvio u Africi i proširio na sve kontinente svijeta.</a:t>
            </a:r>
          </a:p>
          <a:p>
            <a:pPr algn="ctr"/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Njegova teorija kasnije je potvrđena i od strane paleontologa proučavanjem: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fosilnih ostataka ljudskih predaka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DNA u ljudi diljem svijeta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FAD4806-D32F-4440-A736-00C427705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0326" y="1264735"/>
            <a:ext cx="3380404" cy="4327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732C619-C2D6-44FC-86CF-EA3D30FF9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021323">
            <a:off x="7399430" y="4235002"/>
            <a:ext cx="2728120" cy="22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9A4BF6-0C6E-4D7B-8EE1-E4274B2352C6}"/>
              </a:ext>
            </a:extLst>
          </p:cNvPr>
          <p:cNvSpPr txBox="1">
            <a:spLocks/>
          </p:cNvSpPr>
          <p:nvPr/>
        </p:nvSpPr>
        <p:spPr bwMode="gray">
          <a:xfrm>
            <a:off x="1016592" y="4365939"/>
            <a:ext cx="6203320" cy="47368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Vrijeme kada su prvi ljudi iz Afrike naselili ostale kontinente svijeta</a:t>
            </a: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BAF50282-806C-4688-9F44-0DCD00021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619280"/>
              </p:ext>
            </p:extLst>
          </p:nvPr>
        </p:nvGraphicFramePr>
        <p:xfrm>
          <a:off x="419223" y="1757680"/>
          <a:ext cx="7594354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177">
                  <a:extLst>
                    <a:ext uri="{9D8B030D-6E8A-4147-A177-3AD203B41FA5}">
                      <a16:colId xmlns:a16="http://schemas.microsoft.com/office/drawing/2014/main" val="156373704"/>
                    </a:ext>
                  </a:extLst>
                </a:gridCol>
                <a:gridCol w="3797177">
                  <a:extLst>
                    <a:ext uri="{9D8B030D-6E8A-4147-A177-3AD203B41FA5}">
                      <a16:colId xmlns:a16="http://schemas.microsoft.com/office/drawing/2014/main" val="3380366425"/>
                    </a:ext>
                  </a:extLst>
                </a:gridCol>
              </a:tblGrid>
              <a:tr h="253342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KONTINENT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VRIJEME U GODINAMA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052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Afrika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prije 120 000 - 150 000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03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Azija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prije 40 000 - 70 000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1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Australija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prije 40 000 - 60 000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059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Europa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prije 35 000 - 50 000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53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Amerika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prije 15 000 - 35 000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08211"/>
                  </a:ext>
                </a:extLst>
              </a:tr>
            </a:tbl>
          </a:graphicData>
        </a:graphic>
      </p:graphicFrame>
      <p:sp>
        <p:nvSpPr>
          <p:cNvPr id="4" name="Naslov 1">
            <a:extLst>
              <a:ext uri="{FF2B5EF4-FFF2-40B4-BE49-F238E27FC236}">
                <a16:creationId xmlns:a16="http://schemas.microsoft.com/office/drawing/2014/main" id="{BFB80679-2D45-46F7-9ACF-AE5055B40644}"/>
              </a:ext>
            </a:extLst>
          </p:cNvPr>
          <p:cNvSpPr txBox="1">
            <a:spLocks/>
          </p:cNvSpPr>
          <p:nvPr/>
        </p:nvSpPr>
        <p:spPr bwMode="gray">
          <a:xfrm>
            <a:off x="8453119" y="2627984"/>
            <a:ext cx="3572472" cy="1002591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Najstariji fosilni ostatak vrste koja je hodala dvonožno iz Etiopije, a hranu držala stopalima - </a:t>
            </a:r>
            <a:r>
              <a:rPr lang="hr-HR" sz="1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Lucy</a:t>
            </a:r>
            <a:endParaRPr lang="hr-HR" sz="18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562D815-03CE-4B74-A1F4-EDD318B29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1345"/>
          <a:stretch/>
        </p:blipFill>
        <p:spPr>
          <a:xfrm>
            <a:off x="9355435" y="3817136"/>
            <a:ext cx="1767840" cy="2085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09323E3-295A-4A6A-BE78-0DEEBF0C5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294" y="5033640"/>
            <a:ext cx="2010212" cy="1507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0F75923-5D31-47B9-A0D3-95DB700EB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0" r="18671"/>
          <a:stretch/>
        </p:blipFill>
        <p:spPr>
          <a:xfrm>
            <a:off x="9355435" y="1091648"/>
            <a:ext cx="1759414" cy="1332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9434DF-DDD0-4EA1-BEBE-9E698DE7F4C6}"/>
              </a:ext>
            </a:extLst>
          </p:cNvPr>
          <p:cNvSpPr txBox="1">
            <a:spLocks/>
          </p:cNvSpPr>
          <p:nvPr/>
        </p:nvSpPr>
        <p:spPr bwMode="gray">
          <a:xfrm>
            <a:off x="4384789" y="3429000"/>
            <a:ext cx="3860800" cy="6684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Sva su obilježja u ljudi jednaka osim vanjskih (najbolje vidljivo u boji kože)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55C2C5F-53C5-4868-8C8F-9C7BB8E17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5977" y="2448865"/>
            <a:ext cx="2487934" cy="1678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051E357-9359-436E-BE97-65A95EC8C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50438" y="1663635"/>
            <a:ext cx="2495987" cy="16245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6F1DA34-4844-4FCE-A6EF-3C4FC06709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3930" t="13832" r="640" b="58248"/>
          <a:stretch/>
        </p:blipFill>
        <p:spPr>
          <a:xfrm>
            <a:off x="2778534" y="4930027"/>
            <a:ext cx="7073310" cy="1119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F305290-6B21-4125-AC0E-285C87DEEF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325" t="7690" r="2102" b="59686"/>
          <a:stretch/>
        </p:blipFill>
        <p:spPr>
          <a:xfrm>
            <a:off x="3573636" y="470346"/>
            <a:ext cx="5044728" cy="860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8620A53-D473-4486-AFF4-DBFB81E803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129" t="54092" r="2299" b="11164"/>
          <a:stretch/>
        </p:blipFill>
        <p:spPr>
          <a:xfrm>
            <a:off x="3573636" y="1921723"/>
            <a:ext cx="5044728" cy="916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6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708752D3-6B30-4F6C-A076-99147A4C4ADD}"/>
              </a:ext>
            </a:extLst>
          </p:cNvPr>
          <p:cNvSpPr txBox="1">
            <a:spLocks/>
          </p:cNvSpPr>
          <p:nvPr/>
        </p:nvSpPr>
        <p:spPr bwMode="gray">
          <a:xfrm>
            <a:off x="550415" y="284085"/>
            <a:ext cx="5823753" cy="839195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ČOVJEK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pripada sisavcima, skupini kralježnjaka</a:t>
            </a:r>
          </a:p>
          <a:p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      - biološko je, društveno, misaono i duhovno biće</a:t>
            </a:r>
          </a:p>
        </p:txBody>
      </p:sp>
      <p:sp>
        <p:nvSpPr>
          <p:cNvPr id="42" name="Naslov 1">
            <a:extLst>
              <a:ext uri="{FF2B5EF4-FFF2-40B4-BE49-F238E27FC236}">
                <a16:creationId xmlns:a16="http://schemas.microsoft.com/office/drawing/2014/main" id="{6B7E4ECF-FEB4-42C9-9D5F-E8DD5939DC54}"/>
              </a:ext>
            </a:extLst>
          </p:cNvPr>
          <p:cNvSpPr txBox="1">
            <a:spLocks/>
          </p:cNvSpPr>
          <p:nvPr/>
        </p:nvSpPr>
        <p:spPr bwMode="gray">
          <a:xfrm>
            <a:off x="793960" y="1333016"/>
            <a:ext cx="7262920" cy="113634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Fosilni ostatci naših predaka pružaju nam podatke o razvoju naše vrste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čak 5 predaka naše vrste živjelo je u Africi, a 3 u Europi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izumrli tijekom prošlosti i ostala samo vrsta kojoj pripadamo mi</a:t>
            </a:r>
          </a:p>
        </p:txBody>
      </p:sp>
      <p:pic>
        <p:nvPicPr>
          <p:cNvPr id="45" name="Slika 44">
            <a:extLst>
              <a:ext uri="{FF2B5EF4-FFF2-40B4-BE49-F238E27FC236}">
                <a16:creationId xmlns:a16="http://schemas.microsoft.com/office/drawing/2014/main" id="{494DB840-FC62-45A0-8A54-8EBB91FA3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74" y="4993576"/>
            <a:ext cx="2440678" cy="1580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" name="Slika 50">
            <a:extLst>
              <a:ext uri="{FF2B5EF4-FFF2-40B4-BE49-F238E27FC236}">
                <a16:creationId xmlns:a16="http://schemas.microsoft.com/office/drawing/2014/main" id="{F37E486B-328F-4715-A62A-7E224BCF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74" y="2679093"/>
            <a:ext cx="2440678" cy="206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Slika 52">
            <a:extLst>
              <a:ext uri="{FF2B5EF4-FFF2-40B4-BE49-F238E27FC236}">
                <a16:creationId xmlns:a16="http://schemas.microsoft.com/office/drawing/2014/main" id="{DC2FB9B0-FA15-4F77-A81A-9D3DBC6EC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780" y="2791489"/>
            <a:ext cx="2933159" cy="3714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7314109-103B-4270-9A0B-7EA04924B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07614" y="2962528"/>
            <a:ext cx="3230912" cy="2676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B4CD30C-C72F-4D94-B497-090CBC23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23070" y="386196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67E38A84-0D03-4719-8833-2C0CA155C41F}"/>
              </a:ext>
            </a:extLst>
          </p:cNvPr>
          <p:cNvSpPr txBox="1"/>
          <p:nvPr/>
        </p:nvSpPr>
        <p:spPr>
          <a:xfrm>
            <a:off x="8424985" y="1219200"/>
            <a:ext cx="3767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Opiši različite primjere važnosti odnosa veličine i površine u živom svijetu, a zatim usporedi površinu mozga s veličinom tijela.</a:t>
            </a:r>
          </a:p>
        </p:txBody>
      </p:sp>
    </p:spTree>
    <p:extLst>
      <p:ext uri="{BB962C8B-B14F-4D97-AF65-F5344CB8AC3E}">
        <p14:creationId xmlns:p14="http://schemas.microsoft.com/office/powerpoint/2010/main" val="25459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Naslov 1">
            <a:extLst>
              <a:ext uri="{FF2B5EF4-FFF2-40B4-BE49-F238E27FC236}">
                <a16:creationId xmlns:a16="http://schemas.microsoft.com/office/drawing/2014/main" id="{2B2875AF-C333-4F1F-9C80-53A0D72330B7}"/>
              </a:ext>
            </a:extLst>
          </p:cNvPr>
          <p:cNvSpPr txBox="1">
            <a:spLocks/>
          </p:cNvSpPr>
          <p:nvPr/>
        </p:nvSpPr>
        <p:spPr bwMode="gray">
          <a:xfrm>
            <a:off x="578833" y="799875"/>
            <a:ext cx="6541364" cy="166223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NEANDERTALCI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izumrla vrsta</a:t>
            </a:r>
          </a:p>
          <a:p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- u Njemačkoj (u dolini </a:t>
            </a:r>
            <a:r>
              <a:rPr lang="hr-HR" sz="1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Neandertal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pronađeni 			     	     prvi njihovi ostatci</a:t>
            </a:r>
          </a:p>
          <a:p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- nalazišta kod nas: </a:t>
            </a:r>
            <a:r>
              <a:rPr lang="hr-HR" sz="1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Hušnjakovo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kraj Krapine i 			     	     špilja Vindija kraj Varaždina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5317E51-F3F5-4D41-9A34-3CA593E3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70" y="4723053"/>
            <a:ext cx="1157998" cy="1729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F3E5BBA-582C-449F-9B29-53C3297E7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0" t="4053" r="8346"/>
          <a:stretch/>
        </p:blipFill>
        <p:spPr>
          <a:xfrm>
            <a:off x="60757" y="2808079"/>
            <a:ext cx="2106735" cy="2660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1CC0A6B-2CA0-474F-AB51-A8F069856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11777" y="3428999"/>
            <a:ext cx="1446933" cy="2153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BE9BDAC5-0C50-48C9-9AE8-C31A08D13534}"/>
              </a:ext>
            </a:extLst>
          </p:cNvPr>
          <p:cNvSpPr txBox="1">
            <a:spLocks/>
          </p:cNvSpPr>
          <p:nvPr/>
        </p:nvSpPr>
        <p:spPr bwMode="gray">
          <a:xfrm>
            <a:off x="7824269" y="2533450"/>
            <a:ext cx="4085209" cy="13668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NISU izravni predci današnjega čovjeka, ali su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živjeli istodobno s njim 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diljem Europe. Razlozi izumiranja nisu potpuno objašnjeni.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B07AE67-0E18-4F59-B338-1DD4C3082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66651" y="254873"/>
            <a:ext cx="2800443" cy="1859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10F5077-6A40-46E0-A840-5964F7557B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3538" t="25160"/>
          <a:stretch/>
        </p:blipFill>
        <p:spPr>
          <a:xfrm>
            <a:off x="8466651" y="4505787"/>
            <a:ext cx="3333839" cy="2164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B0CF8BCF-26ED-4929-9BC6-DF5B8A87696C}"/>
              </a:ext>
            </a:extLst>
          </p:cNvPr>
          <p:cNvSpPr txBox="1"/>
          <p:nvPr/>
        </p:nvSpPr>
        <p:spPr>
          <a:xfrm>
            <a:off x="9444495" y="2123558"/>
            <a:ext cx="126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špilja Vindija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639ECA79-8C9A-4B20-9E8E-C1A850FD905F}"/>
              </a:ext>
            </a:extLst>
          </p:cNvPr>
          <p:cNvSpPr txBox="1"/>
          <p:nvPr/>
        </p:nvSpPr>
        <p:spPr>
          <a:xfrm>
            <a:off x="9501526" y="4051454"/>
            <a:ext cx="1155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/>
              <a:t>Hušnjakovo</a:t>
            </a:r>
            <a:endParaRPr lang="hr-HR" sz="1600" i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F62A0B00-766D-4D4C-92AA-AEA7E5A1A3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167492" y="3784860"/>
            <a:ext cx="3109255" cy="278580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4781578-0EDD-428C-9E23-97EF9D23FA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9930" y="2663746"/>
            <a:ext cx="1544379" cy="1028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85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1" grpId="0" animBg="1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Naslov 1">
            <a:extLst>
              <a:ext uri="{FF2B5EF4-FFF2-40B4-BE49-F238E27FC236}">
                <a16:creationId xmlns:a16="http://schemas.microsoft.com/office/drawing/2014/main" id="{2B2875AF-C333-4F1F-9C80-53A0D72330B7}"/>
              </a:ext>
            </a:extLst>
          </p:cNvPr>
          <p:cNvSpPr txBox="1">
            <a:spLocks/>
          </p:cNvSpPr>
          <p:nvPr/>
        </p:nvSpPr>
        <p:spPr bwMode="gray">
          <a:xfrm>
            <a:off x="841406" y="2582586"/>
            <a:ext cx="5894674" cy="169282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DRAGUTIN GORJANOVIĆ KRAMBERGER 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znanstvenik 	koji se bavio geologijom i paleontologijom, krajem 	19. st. istraživao je i stručno obradio pronađeni 	materijal (kosti ljudi, životinja, oruđe, pepele i dr.) u 	</a:t>
            </a:r>
            <a:r>
              <a:rPr lang="hr-HR" sz="1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Hušnjakovu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2F4A960-4447-47A3-9F2D-C9A270EF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1" y="1058613"/>
            <a:ext cx="3726042" cy="4620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>
            <a:hlinkClick r:id="rId3"/>
            <a:extLst>
              <a:ext uri="{FF2B5EF4-FFF2-40B4-BE49-F238E27FC236}">
                <a16:creationId xmlns:a16="http://schemas.microsoft.com/office/drawing/2014/main" id="{9B01387C-6727-4E11-82BB-A23DD6148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r="5597" b="5361"/>
          <a:stretch>
            <a:fillRect/>
          </a:stretch>
        </p:blipFill>
        <p:spPr bwMode="auto">
          <a:xfrm>
            <a:off x="3106692" y="4894496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EE9F473-758F-41E5-80E2-B19D840EA8C3}"/>
              </a:ext>
            </a:extLst>
          </p:cNvPr>
          <p:cNvSpPr txBox="1"/>
          <p:nvPr/>
        </p:nvSpPr>
        <p:spPr>
          <a:xfrm>
            <a:off x="2546633" y="5684979"/>
            <a:ext cx="1802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ZANIMLJIVOSTI</a:t>
            </a:r>
          </a:p>
          <a:p>
            <a:pPr algn="ctr"/>
            <a:r>
              <a:rPr lang="hr-HR" sz="1600" b="1" dirty="0"/>
              <a:t>VIZUALNO +</a:t>
            </a:r>
          </a:p>
        </p:txBody>
      </p:sp>
    </p:spTree>
    <p:extLst>
      <p:ext uri="{BB962C8B-B14F-4D97-AF65-F5344CB8AC3E}">
        <p14:creationId xmlns:p14="http://schemas.microsoft.com/office/powerpoint/2010/main" val="15433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708752D3-6B30-4F6C-A076-99147A4C4ADD}"/>
              </a:ext>
            </a:extLst>
          </p:cNvPr>
          <p:cNvSpPr txBox="1">
            <a:spLocks/>
          </p:cNvSpPr>
          <p:nvPr/>
        </p:nvSpPr>
        <p:spPr bwMode="gray">
          <a:xfrm>
            <a:off x="2281561" y="5610687"/>
            <a:ext cx="7741328" cy="8452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Uz nalazišta fosilnih ostataka ljudskih predaka pronalaze se i: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ostatci njihova oružja, oruđa, nakita, slikovnih prikaza života i lova i sl.</a:t>
            </a:r>
            <a:endParaRPr lang="hr-HR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AAD51C8-36F8-4A9D-ACDE-0784B276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90" y="373303"/>
            <a:ext cx="3959159" cy="2637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39B37DA-B524-47B4-8D02-663194968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41513" y="3846908"/>
            <a:ext cx="1581912" cy="1179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140B71A-2257-4134-8FE6-B3DBFDA73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7199" y="3570311"/>
            <a:ext cx="1581912" cy="222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9CDA541-8053-465E-A8EA-C3C5AB8EE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82506" y="354205"/>
            <a:ext cx="2014406" cy="2637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CEAD8C6-A815-4938-A7DC-125F048B9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06005" y="3585733"/>
            <a:ext cx="2096913" cy="1677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0C972654-9136-4189-8291-E44A0E3C86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272335" y="3323440"/>
            <a:ext cx="2971439" cy="2036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2A17906-359C-4A3C-8A2F-B95311870A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466969" y="739808"/>
            <a:ext cx="3443687" cy="1937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388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883</TotalTime>
  <Words>455</Words>
  <Application>Microsoft Office PowerPoint</Application>
  <PresentationFormat>Široki zaslon</PresentationFormat>
  <Paragraphs>71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Tw Cen MT</vt:lpstr>
      <vt:lpstr>Wingdings</vt:lpstr>
      <vt:lpstr>Kapljica</vt:lpstr>
      <vt:lpstr>EVOLUCIJA LJUDSKE VRSTE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NASTANAK ŽIVOTA</dc:title>
  <dc:creator>Korisnik</dc:creator>
  <cp:lastModifiedBy>Korisnik</cp:lastModifiedBy>
  <cp:revision>102</cp:revision>
  <dcterms:created xsi:type="dcterms:W3CDTF">2020-06-29T15:05:53Z</dcterms:created>
  <dcterms:modified xsi:type="dcterms:W3CDTF">2020-08-05T15:08:08Z</dcterms:modified>
</cp:coreProperties>
</file>